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8"/>
  </p:notesMasterIdLst>
  <p:handoutMasterIdLst>
    <p:handoutMasterId r:id="rId29"/>
  </p:handoutMasterIdLst>
  <p:sldIdLst>
    <p:sldId id="343" r:id="rId5"/>
    <p:sldId id="352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</p:sldIdLst>
  <p:sldSz cx="9144000" cy="6858000" type="screen4x3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60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5DF"/>
    <a:srgbClr val="F4A8BD"/>
    <a:srgbClr val="5A001E"/>
    <a:srgbClr val="98002E"/>
    <a:srgbClr val="646464"/>
    <a:srgbClr val="EF3E42"/>
    <a:srgbClr val="EEB211"/>
    <a:srgbClr val="00A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82" d="100"/>
          <a:sy n="82" d="100"/>
        </p:scale>
        <p:origin x="1474" y="58"/>
      </p:cViewPr>
      <p:guideLst>
        <p:guide orient="horz" pos="760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5" tIns="46588" rIns="93175" bIns="46588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F3EB8B8A-EEC8-B741-8C1C-E0ED074ADE05}" type="datetimeFigureOut">
              <a:rPr lang="en-US"/>
              <a:pPr>
                <a:defRPr/>
              </a:pPr>
              <a:t>10/30/2017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5" tIns="46588" rIns="93175" bIns="46588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518E65DD-7BDA-9943-A05D-80ECD81471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85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5" tIns="46588" rIns="93175" bIns="46588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A0449182-C55E-DE4C-A71A-D08CF4DD997C}" type="datetimeFigureOut">
              <a:rPr lang="en-US"/>
              <a:pPr>
                <a:defRPr/>
              </a:pPr>
              <a:t>10/30/2017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8" rIns="93175" bIns="46588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5" tIns="46588" rIns="93175" bIns="4658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5" tIns="46588" rIns="93175" bIns="46588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DE7F37AD-274B-C84A-8CA2-A1ECB5A55E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8633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7F37AD-274B-C84A-8CA2-A1ECB5A55E5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12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5276" cy="686714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1070001"/>
            <a:ext cx="6721363" cy="1691283"/>
          </a:xfrm>
        </p:spPr>
        <p:txBody>
          <a:bodyPr bIns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Title Here]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1000" y="2837483"/>
            <a:ext cx="5775091" cy="1607136"/>
          </a:xfrm>
        </p:spPr>
        <p:txBody>
          <a:bodyPr tIns="0" bIns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[Insert Subtitle Here]</a:t>
            </a:r>
            <a:br>
              <a:rPr lang="en-US" dirty="0"/>
            </a:br>
            <a:r>
              <a:rPr lang="en-US" dirty="0"/>
              <a:t>[MM/DD/YYYY]</a:t>
            </a:r>
          </a:p>
        </p:txBody>
      </p:sp>
      <p:pic>
        <p:nvPicPr>
          <p:cNvPr id="24" name="Picture 23" descr="ATC_Uganda_logo.png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394" y="5540329"/>
            <a:ext cx="1392691" cy="90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55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rot="5400000">
            <a:off x="728662" y="3198813"/>
            <a:ext cx="5853113" cy="158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3050"/>
            <a:ext cx="3236913" cy="1555750"/>
          </a:xfrm>
        </p:spPr>
        <p:txBody>
          <a:bodyPr>
            <a:normAutofit/>
          </a:bodyPr>
          <a:lstStyle>
            <a:lvl1pPr algn="l"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273050"/>
            <a:ext cx="4953000" cy="5853113"/>
          </a:xfrm>
        </p:spPr>
        <p:txBody>
          <a:bodyPr/>
          <a:lstStyle>
            <a:lvl1pPr>
              <a:defRPr sz="2200">
                <a:solidFill>
                  <a:srgbClr val="6B757C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905000"/>
            <a:ext cx="3236913" cy="4221163"/>
          </a:xfrm>
        </p:spPr>
        <p:txBody>
          <a:bodyPr/>
          <a:lstStyle>
            <a:lvl1pPr marL="0" indent="0">
              <a:buNone/>
              <a:defRPr sz="20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026B4A4-9272-4463-B14D-B386D802EC75}" type="datetime2">
              <a:rPr lang="en-US" smtClean="0"/>
              <a:t>Monday, October 30, 2017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F195820-A877-4246-AAEA-C31D631A6C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0633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181600"/>
            <a:ext cx="6553200" cy="414338"/>
          </a:xfrm>
        </p:spPr>
        <p:txBody>
          <a:bodyPr/>
          <a:lstStyle>
            <a:lvl1pPr algn="l">
              <a:defRPr sz="2000" b="1"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228600"/>
            <a:ext cx="86868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5638800"/>
            <a:ext cx="6553200" cy="576262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571542-E50E-4AA9-99F9-8B1B14041604}" type="datetime2">
              <a:rPr lang="en-US" smtClean="0"/>
              <a:t>Monday, October 30, 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B0669D7-4EC2-D943-8501-0351D5EF84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26245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5276" cy="686714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1070001"/>
            <a:ext cx="6721363" cy="1691283"/>
          </a:xfrm>
        </p:spPr>
        <p:txBody>
          <a:bodyPr bIns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Title Here]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1000" y="2837483"/>
            <a:ext cx="5775091" cy="1607136"/>
          </a:xfrm>
        </p:spPr>
        <p:txBody>
          <a:bodyPr tIns="0" bIns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[Insert Subtitle Here]</a:t>
            </a:r>
            <a:br>
              <a:rPr lang="en-US" dirty="0"/>
            </a:br>
            <a:r>
              <a:rPr lang="en-US" dirty="0"/>
              <a:t>[MM/DD/YYYY]</a:t>
            </a:r>
          </a:p>
        </p:txBody>
      </p:sp>
      <p:pic>
        <p:nvPicPr>
          <p:cNvPr id="21" name="Picture 20" descr="ATC_Uganda_logo.png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1093" y="5540329"/>
            <a:ext cx="1392691" cy="90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2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8153400" y="0"/>
            <a:ext cx="990600" cy="398621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7767439" cy="7159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7767439" cy="49831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Vertical Text Placeholder 12"/>
          <p:cNvSpPr>
            <a:spLocks noGrp="1"/>
          </p:cNvSpPr>
          <p:nvPr>
            <p:ph type="body" orient="vert" sz="quarter" idx="13"/>
          </p:nvPr>
        </p:nvSpPr>
        <p:spPr>
          <a:xfrm>
            <a:off x="8153402" y="274638"/>
            <a:ext cx="990598" cy="5134157"/>
          </a:xfrm>
        </p:spPr>
        <p:txBody>
          <a:bodyPr vert="eaVert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CA1A9DE-C8E8-4074-B3C3-44AC00A9DBA5}" type="datetime2">
              <a:rPr lang="en-US" smtClean="0"/>
              <a:t>Monday, October 30, 2017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D5105C0-BAA0-8246-8E31-91F97C8E87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3095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28600" y="1118206"/>
            <a:ext cx="8686800" cy="49919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011F0-A164-47BC-9BA5-8792E1D92DCC}" type="datetime2">
              <a:rPr lang="en-US" smtClean="0"/>
              <a:t>Monday, October 30,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E6BAB-6AD9-354F-9C52-10093EE696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526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228600" y="2971800"/>
            <a:ext cx="8153399" cy="1588"/>
          </a:xfrm>
          <a:prstGeom prst="line">
            <a:avLst/>
          </a:prstGeom>
          <a:ln>
            <a:gradFill flip="none" rotWithShape="1">
              <a:gsLst>
                <a:gs pos="7500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395413"/>
            <a:ext cx="7772400" cy="1500187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115862-10E4-45C2-9DAC-DBD028F44D63}" type="datetime2">
              <a:rPr lang="en-US" smtClean="0"/>
              <a:t>Monday, October 30, 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221FA1-874C-8D49-A318-EFF26F617F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14664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defRPr sz="2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/>
          <a:lstStyle>
            <a:lvl1pPr>
              <a:defRPr sz="2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A75386B-21F3-4057-B65C-3710B3E84233}" type="datetime2">
              <a:rPr lang="en-US" smtClean="0"/>
              <a:t>Monday, October 30, 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5C5B04-6DF7-6447-AE63-3E97CA2E0FA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4054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39762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rgbClr val="59595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66800"/>
            <a:ext cx="4270375" cy="639762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rgbClr val="59595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/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0488920-08E4-4984-9251-F16650CD3C08}" type="datetime2">
              <a:rPr lang="en-US" smtClean="0"/>
              <a:t>Monday, October 30, 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CA5D0DD-3DB7-9A47-8641-0025FCC01C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3279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E470000-75B6-48CB-AC59-4895BAF9ED42}" type="datetime2">
              <a:rPr lang="en-US" smtClean="0"/>
              <a:t>Monday, October 30,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2D19011-B55F-9F40-8FAA-61098AAEAC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3567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F2961D-6C74-4A27-91AF-4A30AD63B741}" type="datetime2">
              <a:rPr lang="en-US" smtClean="0"/>
              <a:t>Monday, October 30, 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F03B43-D23A-5B47-AE77-70F86D2B9F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89858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274638"/>
            <a:ext cx="86868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52575" y="6356350"/>
            <a:ext cx="213995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54B07D10-E4F2-4CB3-B9E7-52E98047E7C3}" type="datetime2">
              <a:rPr lang="en-US" smtClean="0"/>
              <a:t>Monday, October 30,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33813" y="6356350"/>
            <a:ext cx="2586037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16002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900" smtClean="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6BDF7737-9B84-3E46-9799-C7409EC389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6330557"/>
            <a:ext cx="8153399" cy="1588"/>
          </a:xfrm>
          <a:prstGeom prst="line">
            <a:avLst/>
          </a:prstGeom>
          <a:ln>
            <a:gradFill flip="none" rotWithShape="1">
              <a:gsLst>
                <a:gs pos="7500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12" descr="AT-logo--A_registered_small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925" y="6240463"/>
            <a:ext cx="704850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61" r:id="rId2"/>
    <p:sldLayoutId id="2147483952" r:id="rId3"/>
    <p:sldLayoutId id="2147483950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b="1" kern="1200">
          <a:solidFill>
            <a:srgbClr val="595959"/>
          </a:solidFill>
          <a:uFill>
            <a:solidFill>
              <a:schemeClr val="accent1"/>
            </a:solidFill>
          </a:uFill>
          <a:latin typeface="Arial"/>
          <a:ea typeface="ＭＳ Ｐゴシック" charset="0"/>
          <a:cs typeface="Arial"/>
        </a:defRPr>
      </a:lvl1pPr>
      <a:lvl2pPr marL="739775" indent="-573088" algn="l" defTabSz="457200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lr>
          <a:schemeClr val="accent1"/>
        </a:buClr>
        <a:buSzPct val="130000"/>
        <a:buFont typeface="Arial Black" charset="0"/>
        <a:defRPr sz="15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454025" indent="-227013" algn="l" defTabSz="457200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lr>
          <a:schemeClr val="accent1"/>
        </a:buClr>
        <a:buSzPct val="130000"/>
        <a:buFont typeface="Arial Black" charset="0"/>
        <a:buChar char="›"/>
        <a:defRPr sz="15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688975" indent="-234950" algn="l" defTabSz="457200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lr>
          <a:srgbClr val="939BA1"/>
        </a:buClr>
        <a:buSzPct val="130000"/>
        <a:buFont typeface="Arial Black" charset="0"/>
        <a:buChar char="›"/>
        <a:defRPr sz="15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915988" indent="-227013" algn="l" defTabSz="457200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lr>
          <a:srgbClr val="BEC3C7"/>
        </a:buClr>
        <a:buSzPct val="130000"/>
        <a:buFont typeface="Arial Black" charset="0"/>
        <a:buChar char="›"/>
        <a:defRPr sz="1500" kern="1200">
          <a:solidFill>
            <a:srgbClr val="595959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Equipment event logs downloads 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A8FDA-51EB-421E-872B-DDD8BBBA6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45719"/>
          </a:xfrm>
        </p:spPr>
        <p:txBody>
          <a:bodyPr/>
          <a:lstStyle/>
          <a:p>
            <a:r>
              <a:rPr lang="en-GB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87BBE-1C76-489F-AF3E-075E17B022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600" y="320358"/>
            <a:ext cx="8686800" cy="5789842"/>
          </a:xfrm>
        </p:spPr>
        <p:txBody>
          <a:bodyPr/>
          <a:lstStyle/>
          <a:p>
            <a:r>
              <a:rPr lang="en-GB" b="0" dirty="0"/>
              <a:t>Here we can select and number of events starting with the latest, however it is advisable to get all.</a:t>
            </a:r>
          </a:p>
          <a:p>
            <a:endParaRPr lang="en-GB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48833B-107A-48C0-B622-1CF6F14DA8F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4A7C2-8D5E-4404-A71F-3CA8CBE4C4D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2841DB-BDE3-407A-A855-CF2A59AE7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70" y="961053"/>
            <a:ext cx="6421785" cy="465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74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E1095-92B6-4FAE-B70F-CE884A151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45719"/>
          </a:xfrm>
        </p:spPr>
        <p:txBody>
          <a:bodyPr/>
          <a:lstStyle/>
          <a:p>
            <a:r>
              <a:rPr lang="en-GB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E62E1-9AA7-433F-8AAF-AFCE3C3CA4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600" y="410548"/>
            <a:ext cx="8686800" cy="5699652"/>
          </a:xfrm>
        </p:spPr>
        <p:txBody>
          <a:bodyPr/>
          <a:lstStyle/>
          <a:p>
            <a:r>
              <a:rPr lang="en-GB" b="0" dirty="0"/>
              <a:t>After this , we export all to the excel sheet</a:t>
            </a:r>
          </a:p>
          <a:p>
            <a:endParaRPr lang="en-GB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34A66-F01F-45EE-A70E-9F044659AF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F2D6E-14A1-4E06-91EA-BE6F45453F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53ADBD-9E61-4514-847C-0042CAA3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30425"/>
            <a:ext cx="6767146" cy="514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864A0-7081-4B38-B7CC-A76C16719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36704"/>
            <a:ext cx="8686800" cy="45719"/>
          </a:xfrm>
        </p:spPr>
        <p:txBody>
          <a:bodyPr/>
          <a:lstStyle/>
          <a:p>
            <a:r>
              <a:rPr lang="en-GB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8E408-C34F-4DF5-A8D3-94255A950D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600" y="270588"/>
            <a:ext cx="8686800" cy="6018114"/>
          </a:xfrm>
        </p:spPr>
        <p:txBody>
          <a:bodyPr/>
          <a:lstStyle/>
          <a:p>
            <a:r>
              <a:rPr lang="en-GB" b="0" dirty="0"/>
              <a:t>A sample of the exported logs will appear as below;</a:t>
            </a:r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r>
              <a:rPr lang="en-GB" b="0" dirty="0"/>
              <a:t>After, this  file is saved.</a:t>
            </a:r>
          </a:p>
          <a:p>
            <a:endParaRPr lang="en-GB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21614-E14F-4B16-BE5B-108E42F6FE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535FD-F599-4959-938F-80334F2DCE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0BEB2D-AF40-43E5-BB36-B847FCD18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89" y="647460"/>
            <a:ext cx="4786827" cy="2851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618C8-AC60-4908-8BEA-BE466A36B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89" y="3894421"/>
            <a:ext cx="4786827" cy="239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36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77A7-5A57-47CE-8D07-D77A06CFA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Deepsea controller;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3DFE9-1835-4B20-BBD0-F5809256090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b="0" dirty="0"/>
              <a:t>The team should have an updated dse SW version to be able to log onto the panel and pull logs.</a:t>
            </a:r>
          </a:p>
          <a:p>
            <a:r>
              <a:rPr lang="en-GB" b="0" dirty="0"/>
              <a:t>After starting dse </a:t>
            </a:r>
            <a:r>
              <a:rPr lang="en-GB" b="0" dirty="0" err="1"/>
              <a:t>sw</a:t>
            </a:r>
            <a:r>
              <a:rPr lang="en-GB" b="0" dirty="0"/>
              <a:t>, click read from module;</a:t>
            </a:r>
          </a:p>
          <a:p>
            <a:endParaRPr lang="en-GB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0B782-DCFA-4EAB-AC7F-8BF2B1D8DB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8A5D3-C366-418C-BB3E-B27111BAA9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7332E2-4728-4346-A49C-2A0AC1D00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81818"/>
            <a:ext cx="7711751" cy="402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09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BF466-1E3F-4677-A3F6-45039FA80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89256"/>
          </a:xfrm>
        </p:spPr>
        <p:txBody>
          <a:bodyPr/>
          <a:lstStyle/>
          <a:p>
            <a:r>
              <a:rPr lang="en-GB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752F2-B0D4-4142-94CC-3608DA6AC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600" y="274638"/>
            <a:ext cx="8686800" cy="5835561"/>
          </a:xfrm>
        </p:spPr>
        <p:txBody>
          <a:bodyPr/>
          <a:lstStyle/>
          <a:p>
            <a:r>
              <a:rPr lang="en-GB" b="0" dirty="0"/>
              <a:t>Click on the arrows pointing down (on the right of </a:t>
            </a:r>
            <a:r>
              <a:rPr lang="en-GB" b="0" dirty="0" err="1"/>
              <a:t>scada</a:t>
            </a:r>
            <a:r>
              <a:rPr lang="en-GB" b="0" dirty="0"/>
              <a:t>)</a:t>
            </a:r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r>
              <a:rPr lang="en-GB" b="0" dirty="0"/>
              <a:t>A list of controls shows-up</a:t>
            </a:r>
          </a:p>
          <a:p>
            <a:endParaRPr lang="en-GB" b="0" dirty="0"/>
          </a:p>
          <a:p>
            <a:endParaRPr lang="en-GB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F7E495-888C-4A6E-A9D1-842E5DCCFD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4A148-1CC7-4509-98DB-F59A938F6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78729B-C663-4E0C-B950-C4B7917E2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10045"/>
            <a:ext cx="7525139" cy="2532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1D4488-785F-46CC-8BBE-05C2FEBB5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21" y="3634532"/>
            <a:ext cx="4226739" cy="247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02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C50A-41E2-415B-A7DD-F817BD1D3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94" y="41373"/>
            <a:ext cx="8686800" cy="45719"/>
          </a:xfrm>
        </p:spPr>
        <p:txBody>
          <a:bodyPr/>
          <a:lstStyle/>
          <a:p>
            <a:r>
              <a:rPr lang="en-GB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1B5C4-585E-4D4C-950B-8D8D50292E8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600" y="261258"/>
            <a:ext cx="8686800" cy="5848942"/>
          </a:xfrm>
        </p:spPr>
        <p:txBody>
          <a:bodyPr/>
          <a:lstStyle/>
          <a:p>
            <a:r>
              <a:rPr lang="en-GB" b="0" dirty="0"/>
              <a:t>Selection of event log generates a list of events as below,</a:t>
            </a:r>
          </a:p>
          <a:p>
            <a:endParaRPr lang="en-GB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8F74B-6321-4E28-B789-200A214CB1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657FA-4493-4981-9DBB-6DE0670572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1813DD-8D38-437A-B83B-A1392AA7A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93" y="727788"/>
            <a:ext cx="8171428" cy="517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05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E04A-5DA9-4E8E-A969-0B0FE2618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228600" y="-205274"/>
            <a:ext cx="8686800" cy="205273"/>
          </a:xfrm>
        </p:spPr>
        <p:txBody>
          <a:bodyPr/>
          <a:lstStyle/>
          <a:p>
            <a:r>
              <a:rPr lang="en-GB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559AB-9343-497E-AEEE-1E43D49857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600" y="466532"/>
            <a:ext cx="8686800" cy="5889818"/>
          </a:xfrm>
        </p:spPr>
        <p:txBody>
          <a:bodyPr/>
          <a:lstStyle/>
          <a:p>
            <a:r>
              <a:rPr lang="en-GB" b="0" dirty="0"/>
              <a:t>At the bottom of the list, click export file and save doc in excel format</a:t>
            </a:r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r>
              <a:rPr lang="en-GB" b="0" dirty="0"/>
              <a:t>Save as;</a:t>
            </a:r>
          </a:p>
          <a:p>
            <a:endParaRPr lang="en-GB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C3244F-24C9-4435-850B-C99A90F0DF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AA009-5537-4461-888B-BF858F54BDF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27DD87-CC92-4254-9D1B-794AFE801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43292"/>
            <a:ext cx="7011955" cy="2972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5F9122-8552-4B85-BB7E-238AC0894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4124131"/>
            <a:ext cx="4697963" cy="21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5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61EBA-5C7A-41BF-9F87-094384A6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TP48200A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C590D-5993-4699-9A2C-CB0AA81FAB7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b="0" dirty="0"/>
              <a:t> For this rectifier system we can query and export different events separately, the logs which can be generated include;</a:t>
            </a:r>
          </a:p>
          <a:p>
            <a:r>
              <a:rPr lang="en-GB" b="0" dirty="0"/>
              <a:t>-Historical alarms</a:t>
            </a:r>
          </a:p>
          <a:p>
            <a:r>
              <a:rPr lang="en-GB" b="0" dirty="0"/>
              <a:t>-Performance data</a:t>
            </a:r>
          </a:p>
          <a:p>
            <a:r>
              <a:rPr lang="en-GB" b="0" dirty="0"/>
              <a:t>-operation records</a:t>
            </a:r>
          </a:p>
          <a:p>
            <a:r>
              <a:rPr lang="en-GB" b="0" dirty="0"/>
              <a:t>-Battery test records.</a:t>
            </a:r>
          </a:p>
          <a:p>
            <a:r>
              <a:rPr lang="en-GB" dirty="0"/>
              <a:t>Historical Alarms </a:t>
            </a:r>
          </a:p>
          <a:p>
            <a:r>
              <a:rPr lang="en-GB" b="0" dirty="0"/>
              <a:t>This allows us to query alarm information about one or all devices base on device types.</a:t>
            </a:r>
          </a:p>
          <a:p>
            <a:r>
              <a:rPr lang="en-GB" b="0" dirty="0"/>
              <a:t>How to access historical alarms;</a:t>
            </a:r>
          </a:p>
          <a:p>
            <a:r>
              <a:rPr lang="en-GB" b="0" dirty="0"/>
              <a:t>After logging in go to query on the main tab, a list of events to query is generated, select historical alarms.</a:t>
            </a:r>
          </a:p>
          <a:p>
            <a:endParaRPr lang="en-GB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3F46B-F160-465A-B4B6-B819AAB88E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795F25-B3BD-442B-BA42-33509EDBC9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922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398C3-16B8-48A7-ACE5-1A08C135A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45719"/>
          </a:xfrm>
        </p:spPr>
        <p:txBody>
          <a:bodyPr/>
          <a:lstStyle/>
          <a:p>
            <a:r>
              <a:rPr lang="en-GB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E272A-46FE-4156-8CBE-5393BED380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660998-E6FE-4F95-A206-FCF5E87E42B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DB2524F-7CC4-4340-8ECA-8DB3AD12730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4624" y="448640"/>
            <a:ext cx="8686800" cy="5121736"/>
          </a:xfrm>
        </p:spPr>
      </p:pic>
    </p:spTree>
    <p:extLst>
      <p:ext uri="{BB962C8B-B14F-4D97-AF65-F5344CB8AC3E}">
        <p14:creationId xmlns:p14="http://schemas.microsoft.com/office/powerpoint/2010/main" val="1470180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13A85-97CC-41BE-B4D5-6743067BC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453150"/>
          </a:xfrm>
        </p:spPr>
        <p:txBody>
          <a:bodyPr/>
          <a:lstStyle/>
          <a:p>
            <a:r>
              <a:rPr lang="en-GB" sz="1800" dirty="0"/>
              <a:t>Querying performance data;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FC3ED-74EB-4BAC-A791-63839DE86F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600" y="727788"/>
            <a:ext cx="8686800" cy="5382411"/>
          </a:xfrm>
        </p:spPr>
        <p:txBody>
          <a:bodyPr>
            <a:normAutofit/>
          </a:bodyPr>
          <a:lstStyle/>
          <a:p>
            <a:r>
              <a:rPr lang="en-GB" sz="1600" b="0" dirty="0"/>
              <a:t>Performance data allows us to query systems parameters like ambient temps, system voltages and  battery parameters based on device type.</a:t>
            </a:r>
          </a:p>
          <a:p>
            <a:r>
              <a:rPr lang="en-GB" sz="1600" b="0" dirty="0"/>
              <a:t>Again we go to query on the main tab then select performance data.</a:t>
            </a:r>
          </a:p>
          <a:p>
            <a:endParaRPr lang="en-GB" sz="1600" b="0" dirty="0"/>
          </a:p>
          <a:p>
            <a:endParaRPr lang="en-GB" sz="1600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F2D86-5DA5-47F6-A842-8C196057B75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D32F3-4AC8-4886-AE8D-D6609E465F4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282CC9-E2C2-4879-BEDF-431406618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79510"/>
            <a:ext cx="8523514" cy="41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71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4"/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154D969-F9BC-5248-B0DF-F668370BF322}" type="slidenum">
              <a:rPr lang="en-US" sz="900">
                <a:solidFill>
                  <a:srgbClr val="898989"/>
                </a:solidFill>
                <a:cs typeface="Arial" charset="0"/>
              </a:rPr>
              <a:pPr eaLnBrk="1" hangingPunct="1"/>
              <a:t>2</a:t>
            </a:fld>
            <a:endParaRPr lang="en-US" sz="900" dirty="0">
              <a:solidFill>
                <a:srgbClr val="898989"/>
              </a:solidFill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228602" y="6356350"/>
            <a:ext cx="2536370" cy="365125"/>
          </a:xfrm>
        </p:spPr>
        <p:txBody>
          <a:bodyPr/>
          <a:lstStyle/>
          <a:p>
            <a:pPr algn="l">
              <a:defRPr/>
            </a:pPr>
            <a:r>
              <a:rPr lang="en-US" sz="800" b="1">
                <a:solidFill>
                  <a:srgbClr val="000000">
                    <a:tint val="75000"/>
                  </a:srgbClr>
                </a:solidFill>
              </a:rPr>
              <a:t>Compiled by  David Bbosa</a:t>
            </a:r>
            <a:endParaRPr lang="en-US" sz="800" b="1" dirty="0">
              <a:solidFill>
                <a:srgbClr val="000000">
                  <a:tint val="75000"/>
                </a:srgbClr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399440"/>
              </p:ext>
            </p:extLst>
          </p:nvPr>
        </p:nvGraphicFramePr>
        <p:xfrm>
          <a:off x="381001" y="157163"/>
          <a:ext cx="8200292" cy="518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0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2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INTRODUCTION</a:t>
                      </a:r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664" marB="4566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Content Placeholder 2"/>
          <p:cNvSpPr>
            <a:spLocks noGrp="1"/>
          </p:cNvSpPr>
          <p:nvPr>
            <p:ph idx="4294967295"/>
          </p:nvPr>
        </p:nvSpPr>
        <p:spPr>
          <a:xfrm>
            <a:off x="381000" y="1143000"/>
            <a:ext cx="8200293" cy="49831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0" dirty="0"/>
              <a:t>          </a:t>
            </a:r>
            <a:endParaRPr lang="en-US" sz="1600" dirty="0"/>
          </a:p>
          <a:p>
            <a:pPr marL="0" indent="0">
              <a:buNone/>
            </a:pPr>
            <a:r>
              <a:rPr lang="en-US" sz="1600" b="0" dirty="0"/>
              <a:t>This document is meant to guide teams in the process of downloading/exporting event logs from common units/ systems in our network.</a:t>
            </a:r>
          </a:p>
          <a:p>
            <a:pPr marL="0" indent="0">
              <a:buNone/>
            </a:pPr>
            <a:r>
              <a:rPr lang="en-US" sz="1600" b="0" dirty="0"/>
              <a:t>We are to cover;</a:t>
            </a:r>
          </a:p>
          <a:p>
            <a:pPr marL="0" indent="0">
              <a:buNone/>
            </a:pPr>
            <a:r>
              <a:rPr lang="en-US" sz="1600" b="0" dirty="0"/>
              <a:t>-Delta BBS</a:t>
            </a:r>
          </a:p>
          <a:p>
            <a:pPr marL="0" indent="0">
              <a:buNone/>
            </a:pPr>
            <a:r>
              <a:rPr lang="en-US" sz="1600" b="0" dirty="0"/>
              <a:t>-Eltek </a:t>
            </a:r>
          </a:p>
          <a:p>
            <a:pPr marL="0" indent="0">
              <a:buNone/>
            </a:pPr>
            <a:r>
              <a:rPr lang="en-US" sz="1600" b="0" dirty="0"/>
              <a:t>-TP48200A</a:t>
            </a:r>
          </a:p>
          <a:p>
            <a:pPr marL="0" indent="0">
              <a:buNone/>
            </a:pPr>
            <a:r>
              <a:rPr lang="en-US" sz="1600" b="0" dirty="0"/>
              <a:t>-Dead sea controllers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/>
              <a:t>Logs are important for they show happenings (events) in the performance of the unit, this  helps when trouble shoot after occurrence of a fault.</a:t>
            </a:r>
          </a:p>
          <a:p>
            <a:pPr marL="0" indent="0">
              <a:buNone/>
            </a:pPr>
            <a:r>
              <a:rPr lang="en-US" sz="1600" dirty="0"/>
              <a:t>Note;</a:t>
            </a:r>
          </a:p>
          <a:p>
            <a:pPr marL="0" indent="0">
              <a:buNone/>
            </a:pPr>
            <a:r>
              <a:rPr lang="en-US" sz="1600" b="0" dirty="0"/>
              <a:t>It is advisable to have the time and date set well for all equipment to ease matching of events.</a:t>
            </a:r>
          </a:p>
          <a:p>
            <a:pPr marL="0" indent="0">
              <a:buNone/>
            </a:pPr>
            <a:r>
              <a:rPr lang="en-US" sz="1600" b="0" dirty="0"/>
              <a:t> 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74689364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B979-6B0B-4649-9B0C-45AD9F8EF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387835"/>
          </a:xfrm>
        </p:spPr>
        <p:txBody>
          <a:bodyPr/>
          <a:lstStyle/>
          <a:p>
            <a:r>
              <a:rPr lang="en-GB" sz="1800" dirty="0"/>
              <a:t>Operation records/logs.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748B5-619F-4840-A2C3-1D3772CFA2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600" y="877078"/>
            <a:ext cx="8686800" cy="5365102"/>
          </a:xfrm>
        </p:spPr>
        <p:txBody>
          <a:bodyPr>
            <a:normAutofit/>
          </a:bodyPr>
          <a:lstStyle/>
          <a:p>
            <a:r>
              <a:rPr lang="en-GB" sz="1600" b="0" dirty="0"/>
              <a:t>This allows us to query historical operation records of users. This shows login records and actions done by different user e.g. changing parameters.</a:t>
            </a:r>
          </a:p>
          <a:p>
            <a:r>
              <a:rPr lang="en-GB" sz="1600" b="0" dirty="0"/>
              <a:t>To access this, select query on the main tab and the choose operation log as below;</a:t>
            </a:r>
          </a:p>
          <a:p>
            <a:endParaRPr lang="en-GB" sz="1600" b="0" dirty="0"/>
          </a:p>
          <a:p>
            <a:endParaRPr lang="en-GB" sz="1600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4AD28-EC61-4888-8A0D-CE853FBE56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31165-D599-49BA-BC3C-A7E2374A0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8CA85-0359-4B13-8CFD-F170D8AA8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08" y="1707501"/>
            <a:ext cx="7847045" cy="41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51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CB134-4306-4C04-9B84-C9891BE11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378505"/>
          </a:xfrm>
        </p:spPr>
        <p:txBody>
          <a:bodyPr/>
          <a:lstStyle/>
          <a:p>
            <a:r>
              <a:rPr lang="en-GB" sz="1800" dirty="0"/>
              <a:t>Battery test records;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B1FE5-A8F7-4CD9-9FDC-403944905CE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600" y="765110"/>
            <a:ext cx="8374224" cy="5345089"/>
          </a:xfrm>
        </p:spPr>
        <p:txBody>
          <a:bodyPr>
            <a:normAutofit/>
          </a:bodyPr>
          <a:lstStyle/>
          <a:p>
            <a:r>
              <a:rPr lang="en-GB" sz="1600" b="0" dirty="0"/>
              <a:t>This shows records after doing any battery test on the system.</a:t>
            </a:r>
          </a:p>
          <a:p>
            <a:r>
              <a:rPr lang="en-GB" sz="1600" b="0" dirty="0"/>
              <a:t>Select query on the main task bar then choose battery test records.</a:t>
            </a:r>
          </a:p>
          <a:p>
            <a:endParaRPr lang="en-GB" sz="1600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C86187-2647-4EF9-9028-0F9BF219D21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20646-EE82-43F9-B4DF-D2306BE0E7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C22AE7-B7DC-42E0-A549-AA42BF75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77276"/>
            <a:ext cx="8271588" cy="35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25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A8ED-F425-400C-8132-CBA233A00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341182"/>
          </a:xfrm>
        </p:spPr>
        <p:txBody>
          <a:bodyPr/>
          <a:lstStyle/>
          <a:p>
            <a:r>
              <a:rPr lang="en-GB" sz="1800" dirty="0"/>
              <a:t>Exporting 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EC5CA-6562-486E-BC7E-1A702A4528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600" y="690466"/>
            <a:ext cx="8686800" cy="5419734"/>
          </a:xfrm>
        </p:spPr>
        <p:txBody>
          <a:bodyPr>
            <a:normAutofit/>
          </a:bodyPr>
          <a:lstStyle/>
          <a:p>
            <a:r>
              <a:rPr lang="en-GB" sz="1600" b="0" dirty="0"/>
              <a:t>After querying the events, you may need to export the information. This is also possible and you can decide to export all or on single event .</a:t>
            </a:r>
          </a:p>
          <a:p>
            <a:r>
              <a:rPr lang="en-GB" sz="1600" b="0" dirty="0"/>
              <a:t>Still on the main tab, select query. At the bottom of the list you find an option to export data.</a:t>
            </a:r>
          </a:p>
          <a:p>
            <a:endParaRPr lang="en-GB" sz="1600" b="0" dirty="0"/>
          </a:p>
          <a:p>
            <a:endParaRPr lang="en-GB" sz="1600" b="0" dirty="0"/>
          </a:p>
          <a:p>
            <a:endParaRPr lang="en-GB" sz="1600" b="0" dirty="0"/>
          </a:p>
          <a:p>
            <a:endParaRPr lang="en-GB" sz="1600" b="0" dirty="0"/>
          </a:p>
          <a:p>
            <a:endParaRPr lang="en-GB" sz="1600" b="0" dirty="0"/>
          </a:p>
          <a:p>
            <a:endParaRPr lang="en-GB" sz="1600" b="0" dirty="0"/>
          </a:p>
          <a:p>
            <a:endParaRPr lang="en-GB" sz="1600" b="0" dirty="0"/>
          </a:p>
          <a:p>
            <a:endParaRPr lang="en-GB" sz="1600" b="0" dirty="0"/>
          </a:p>
          <a:p>
            <a:endParaRPr lang="en-GB" sz="1600" b="0" dirty="0"/>
          </a:p>
          <a:p>
            <a:r>
              <a:rPr lang="en-GB" sz="1600" b="0" dirty="0"/>
              <a:t>You can select an event to export or choose all. Click Export to download the logs.</a:t>
            </a:r>
          </a:p>
          <a:p>
            <a:r>
              <a:rPr lang="en-GB" sz="1600" b="0" dirty="0"/>
              <a:t>Excel format is the best for easy interpretation.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5EB0F0-C9DE-4A2A-B2ED-CB35500C3B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4A0A59-9654-414C-BDE7-83964EFE82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A32B2A-BE56-429E-9830-C5CDB5617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01104"/>
            <a:ext cx="7994073" cy="24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40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DBD4-3CDA-473D-B9AA-A539D0AC7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E2ADB-622D-4159-84C6-502DAD8231B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44C0D-FEC0-4166-9476-07D779AEBB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DED66-65B7-4E19-BC3B-A22AEDF10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915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E284F-19AD-4F19-AD07-3C11CE43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Delta (orion and PSC3 controllers)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6219E-1968-4C3D-AB7E-009CF579C25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b="0" dirty="0"/>
              <a:t>We shall not go through the process of logging into the different BBSs, I believe this is known to everyone.</a:t>
            </a:r>
          </a:p>
          <a:p>
            <a:r>
              <a:rPr lang="en-GB" dirty="0"/>
              <a:t>Orion;</a:t>
            </a:r>
          </a:p>
          <a:p>
            <a:r>
              <a:rPr lang="en-GB" b="0" dirty="0"/>
              <a:t>Logs are pulled from file manager, below are the steps;</a:t>
            </a:r>
          </a:p>
          <a:p>
            <a:r>
              <a:rPr lang="en-GB" b="0" dirty="0"/>
              <a:t>Configurations        system        file manager</a:t>
            </a:r>
          </a:p>
          <a:p>
            <a:endParaRPr lang="en-GB" b="0" dirty="0"/>
          </a:p>
          <a:p>
            <a:endParaRPr lang="en-GB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8B9638-5F82-427B-8C98-249891CCA9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117DE-472D-4856-9447-BF2E5CF8C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CA4307-F23A-4761-882B-CFED2BAF62FB}"/>
              </a:ext>
            </a:extLst>
          </p:cNvPr>
          <p:cNvCxnSpPr>
            <a:cxnSpLocks/>
          </p:cNvCxnSpPr>
          <p:nvPr/>
        </p:nvCxnSpPr>
        <p:spPr>
          <a:xfrm>
            <a:off x="1735494" y="2593910"/>
            <a:ext cx="4758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C7F3DC-6919-4D6C-AF18-A7638CF678C5}"/>
              </a:ext>
            </a:extLst>
          </p:cNvPr>
          <p:cNvCxnSpPr>
            <a:cxnSpLocks/>
          </p:cNvCxnSpPr>
          <p:nvPr/>
        </p:nvCxnSpPr>
        <p:spPr>
          <a:xfrm>
            <a:off x="2967135" y="259391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72C20F3-6AF4-4E06-A1ED-CC59C7A03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721517"/>
            <a:ext cx="6965302" cy="338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98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C294E-61F6-4F25-9408-1B7EFC6D5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45719"/>
          </a:xfrm>
        </p:spPr>
        <p:txBody>
          <a:bodyPr/>
          <a:lstStyle/>
          <a:p>
            <a:r>
              <a:rPr lang="en-GB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ABD3F-800E-4F7C-B30B-FC501B5140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600" y="429208"/>
            <a:ext cx="8686800" cy="5680991"/>
          </a:xfrm>
        </p:spPr>
        <p:txBody>
          <a:bodyPr/>
          <a:lstStyle/>
          <a:p>
            <a:r>
              <a:rPr lang="en-GB" b="0" dirty="0"/>
              <a:t>A click on save to PC pulls the logs for the selected file. It could be continuous, energy, etc…..</a:t>
            </a:r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r>
              <a:rPr lang="en-GB" b="0" dirty="0"/>
              <a:t>For proper storage , it is advisable to create a folder into which all the logs will be saved.</a:t>
            </a:r>
          </a:p>
          <a:p>
            <a:r>
              <a:rPr lang="en-GB" b="0" dirty="0"/>
              <a:t>Note that for all prompts, select save for the files to be moved to the folder.</a:t>
            </a:r>
          </a:p>
          <a:p>
            <a:endParaRPr lang="en-GB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741E29-5D22-4F19-B35B-2E9E944424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55F4CB-95FC-4816-AFE5-00BE27DDAC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7CFA1-BC56-4928-90C3-4F449C936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63" y="1017037"/>
            <a:ext cx="4908664" cy="27338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0ED74A-D531-4E1C-9F9C-21C397D53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7" y="4819230"/>
            <a:ext cx="8518849" cy="59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51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03D46-76F1-4BE3-8086-FD02B78E4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Psc3 controller;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D0874-4ECB-4EEC-9C12-22983FBE6F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600" y="1118206"/>
            <a:ext cx="8448869" cy="4991993"/>
          </a:xfrm>
        </p:spPr>
        <p:txBody>
          <a:bodyPr/>
          <a:lstStyle/>
          <a:p>
            <a:r>
              <a:rPr lang="en-GB" b="0" dirty="0"/>
              <a:t>Its is almost the same way, a few steps change here;</a:t>
            </a:r>
          </a:p>
          <a:p>
            <a:r>
              <a:rPr lang="en-GB" b="0" dirty="0"/>
              <a:t>At the home page, select system then file manager after.</a:t>
            </a:r>
          </a:p>
          <a:p>
            <a:r>
              <a:rPr lang="en-GB" b="0" dirty="0"/>
              <a:t>Home        system         file manager</a:t>
            </a:r>
          </a:p>
          <a:p>
            <a:endParaRPr lang="en-GB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94EAFF-56B2-44BD-A0BF-41814C9635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A5B43-22BD-406E-9893-E8239F73B7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C4DB8A-067D-4F3E-938B-EA66ED7B8CCC}"/>
              </a:ext>
            </a:extLst>
          </p:cNvPr>
          <p:cNvCxnSpPr>
            <a:cxnSpLocks/>
          </p:cNvCxnSpPr>
          <p:nvPr/>
        </p:nvCxnSpPr>
        <p:spPr>
          <a:xfrm>
            <a:off x="839755" y="1959429"/>
            <a:ext cx="5038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114EB4-D5C1-43FC-860F-32836889ECAC}"/>
              </a:ext>
            </a:extLst>
          </p:cNvPr>
          <p:cNvCxnSpPr>
            <a:cxnSpLocks/>
          </p:cNvCxnSpPr>
          <p:nvPr/>
        </p:nvCxnSpPr>
        <p:spPr>
          <a:xfrm>
            <a:off x="2118049" y="1959429"/>
            <a:ext cx="5411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E583AEF-38C1-4966-A3DB-1BB900F4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76668"/>
            <a:ext cx="7721775" cy="38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76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72C4-AF04-4266-95AD-3BCCDDF1D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45719"/>
          </a:xfrm>
        </p:spPr>
        <p:txBody>
          <a:bodyPr/>
          <a:lstStyle/>
          <a:p>
            <a:r>
              <a:rPr lang="en-GB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2294F-2036-4B7C-B06B-0F088B2BC6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600" y="320358"/>
            <a:ext cx="8686800" cy="5789842"/>
          </a:xfrm>
        </p:spPr>
        <p:txBody>
          <a:bodyPr/>
          <a:lstStyle/>
          <a:p>
            <a:r>
              <a:rPr lang="en-GB" b="0" dirty="0"/>
              <a:t>A click on save to pc pulls logs for the selected event</a:t>
            </a:r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endParaRPr lang="en-GB" b="0" dirty="0"/>
          </a:p>
          <a:p>
            <a:r>
              <a:rPr lang="en-GB" b="0" dirty="0"/>
              <a:t>Just like the orion controller, its advisable to save all logs in one folder (you can call it the name  of the site)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8A2EA-91CE-493A-B05C-AAAE71C667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31CF-F968-475C-82B9-B3BB0ECE9E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1A1C9E-B2D3-4A32-A886-19DD04371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99279"/>
            <a:ext cx="6396135" cy="417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04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C7A7B-993C-4D0B-B6FB-9F3D7016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45719"/>
          </a:xfrm>
        </p:spPr>
        <p:txBody>
          <a:bodyPr/>
          <a:lstStyle/>
          <a:p>
            <a:r>
              <a:rPr lang="en-GB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9C1E-CEAD-4238-B199-67CF08BD953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600" y="466532"/>
            <a:ext cx="8686800" cy="5643668"/>
          </a:xfrm>
        </p:spPr>
        <p:txBody>
          <a:bodyPr/>
          <a:lstStyle/>
          <a:p>
            <a:r>
              <a:rPr lang="en-GB" b="0" dirty="0"/>
              <a:t>Its better to save logs in excel format for proper interpretation;</a:t>
            </a:r>
          </a:p>
          <a:p>
            <a:endParaRPr lang="en-GB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E76E53-5B70-49E9-8536-6A5248FE464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1A3E6-DF67-48FA-9418-192EE75AB8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C3E90-5646-4091-A8F3-8E440A1B8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839755"/>
            <a:ext cx="7011955" cy="527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3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F6469-CC08-4645-B4FC-8115CC3C4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453150"/>
          </a:xfrm>
        </p:spPr>
        <p:txBody>
          <a:bodyPr/>
          <a:lstStyle/>
          <a:p>
            <a:r>
              <a:rPr lang="en-GB" dirty="0"/>
              <a:t>ELTEK;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8AAF0-FFF9-4727-9624-6EB638D4E1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600" y="727788"/>
            <a:ext cx="8686800" cy="5382411"/>
          </a:xfrm>
        </p:spPr>
        <p:txBody>
          <a:bodyPr/>
          <a:lstStyle/>
          <a:p>
            <a:r>
              <a:rPr lang="en-GB" b="0" dirty="0"/>
              <a:t>This bbs system keeps all logs under one file, it is up to the one downloading to pick say latest 1000, 3000 or pick all.</a:t>
            </a:r>
          </a:p>
          <a:p>
            <a:r>
              <a:rPr lang="en-GB" b="0" dirty="0"/>
              <a:t>The steps are clear, click on event log on the main task bar of the web interface.</a:t>
            </a:r>
          </a:p>
          <a:p>
            <a:endParaRPr lang="en-GB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B8331D-3A22-4F16-8EAD-B19CAD755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CC711-5DCC-493E-A11A-9FBE3D4A6C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096E9-9A39-434D-B905-B6A693BC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4" y="1731852"/>
            <a:ext cx="7576458" cy="417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24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7886-C2B8-4836-9632-3D3D41E1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80" y="125843"/>
            <a:ext cx="8686800" cy="45719"/>
          </a:xfrm>
        </p:spPr>
        <p:txBody>
          <a:bodyPr/>
          <a:lstStyle/>
          <a:p>
            <a:r>
              <a:rPr lang="en-GB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E0E02-7FF3-447A-BFA2-B5F46761F53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600" y="419878"/>
            <a:ext cx="8686800" cy="5690321"/>
          </a:xfrm>
        </p:spPr>
        <p:txBody>
          <a:bodyPr/>
          <a:lstStyle/>
          <a:p>
            <a:r>
              <a:rPr lang="en-GB" b="0" dirty="0"/>
              <a:t>This leads you to another page;</a:t>
            </a:r>
          </a:p>
          <a:p>
            <a:endParaRPr lang="en-GB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C9E7A-8D1B-49B1-BA8B-98F4D465AE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Compiled by  David Bbosa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92B423-62B1-4B74-BEA3-B214A1B4E2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0215CB-1ECB-4DFA-B2B3-9BFD6480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84" y="858416"/>
            <a:ext cx="8024327" cy="49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3323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merican Tower NEW">
      <a:dk1>
        <a:srgbClr val="000000"/>
      </a:dk1>
      <a:lt1>
        <a:srgbClr val="FFFFFF"/>
      </a:lt1>
      <a:dk2>
        <a:srgbClr val="003F5F"/>
      </a:dk2>
      <a:lt2>
        <a:srgbClr val="CFD4D8"/>
      </a:lt2>
      <a:accent1>
        <a:srgbClr val="D11242"/>
      </a:accent1>
      <a:accent2>
        <a:srgbClr val="0069AA"/>
      </a:accent2>
      <a:accent3>
        <a:srgbClr val="00703C"/>
      </a:accent3>
      <a:accent4>
        <a:srgbClr val="EEB211"/>
      </a:accent4>
      <a:accent5>
        <a:srgbClr val="939BA1"/>
      </a:accent5>
      <a:accent6>
        <a:srgbClr val="F47B20"/>
      </a:accent6>
      <a:hlink>
        <a:srgbClr val="00AFDB"/>
      </a:hlink>
      <a:folHlink>
        <a:srgbClr val="A042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LinkTitle xmlns="702ae1d9-aa80-463d-95ed-73eca8694971" xsi:nil="true"/>
    <LinkURL xmlns="702ae1d9-aa80-463d-95ed-73eca8694971" xsi:nil="true"/>
    <ViewPosition xmlns="702ae1d9-aa80-463d-95ed-73eca8694971">13</ViewPosition>
    <Category0 xmlns="702ae1d9-aa80-463d-95ed-73eca8694971">PowerPoint Templates</Category0>
    <Description0 xmlns="702ae1d9-aa80-463d-95ed-73eca8694971">Cover and interior slide template for internal and external ATC Uganda presentations</Description0>
    <Archive xmlns="702ae1d9-aa80-463d-95ed-73eca8694971">false</Archive>
    <More_x0020_Details xmlns="702ae1d9-aa80-463d-95ed-73eca8694971" xsi:nil="true"/>
    <Document_x0020_Type xmlns="702ae1d9-aa80-463d-95ed-73eca8694971">Other Document</Document_x0020_Type>
    <Document_x0020__x0023_ xmlns="702ae1d9-aa80-463d-95ed-73eca869497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77F244EB1A6C45837CDF3B581A07A0" ma:contentTypeVersion="9" ma:contentTypeDescription="Create a new document." ma:contentTypeScope="" ma:versionID="8ddc6eb7e0cb3bbb43bf28fd90061706">
  <xsd:schema xmlns:xsd="http://www.w3.org/2001/XMLSchema" xmlns:p="http://schemas.microsoft.com/office/2006/metadata/properties" xmlns:ns2="702ae1d9-aa80-463d-95ed-73eca8694971" targetNamespace="http://schemas.microsoft.com/office/2006/metadata/properties" ma:root="true" ma:fieldsID="28afa66faa306bfe7812189a2cc8f4fd" ns2:_="">
    <xsd:import namespace="702ae1d9-aa80-463d-95ed-73eca8694971"/>
    <xsd:element name="properties">
      <xsd:complexType>
        <xsd:sequence>
          <xsd:element name="documentManagement">
            <xsd:complexType>
              <xsd:all>
                <xsd:element ref="ns2:Document_x0020_Type"/>
                <xsd:element ref="ns2:Category0"/>
                <xsd:element ref="ns2:Description0"/>
                <xsd:element ref="ns2:Document_x0020__x0023_" minOccurs="0"/>
                <xsd:element ref="ns2:Archive" minOccurs="0"/>
                <xsd:element ref="ns2:More_x0020_Details" minOccurs="0"/>
                <xsd:element ref="ns2:LinkTitle" minOccurs="0"/>
                <xsd:element ref="ns2:LinkURL" minOccurs="0"/>
                <xsd:element ref="ns2:ViewPosition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02ae1d9-aa80-463d-95ed-73eca8694971" elementFormDefault="qualified">
    <xsd:import namespace="http://schemas.microsoft.com/office/2006/documentManagement/types"/>
    <xsd:element name="Document_x0020_Type" ma:index="8" ma:displayName="Document Type" ma:default="Procedure" ma:format="RadioButtons" ma:internalName="Document_x0020_Type">
      <xsd:simpleType>
        <xsd:restriction base="dms:Choice">
          <xsd:enumeration value="Procedure"/>
          <xsd:enumeration value="Form"/>
          <xsd:enumeration value="List"/>
          <xsd:enumeration value="Bulletin"/>
          <xsd:enumeration value="Policy"/>
          <xsd:enumeration value="Summary"/>
          <xsd:enumeration value="Training"/>
          <xsd:enumeration value="Other Document"/>
          <xsd:enumeration value="Employee Program"/>
        </xsd:restriction>
      </xsd:simpleType>
    </xsd:element>
    <xsd:element name="Category0" ma:index="9" ma:displayName="Category" ma:default="" ma:format="RadioButtons" ma:internalName="Category0">
      <xsd:simpleType>
        <xsd:restriction base="dms:Choice">
          <xsd:enumeration value="Desktop Wallpaper"/>
          <xsd:enumeration value="Corporate Standards"/>
          <xsd:enumeration value="PowerPoint Templates"/>
          <xsd:enumeration value="E-Letterhead"/>
          <xsd:enumeration value="Fax and Memo Templates"/>
          <xsd:enumeration value="Company Collateral"/>
          <xsd:enumeration value="Promotional Items"/>
          <xsd:enumeration value="Archived Employee Communications"/>
          <xsd:enumeration value="Business Cards/Stationery"/>
          <xsd:enumeration value="Screensavers"/>
          <xsd:enumeration value="Marketing Materials"/>
        </xsd:restriction>
      </xsd:simpleType>
    </xsd:element>
    <xsd:element name="Description0" ma:index="10" ma:displayName="Description" ma:internalName="Description0">
      <xsd:simpleType>
        <xsd:restriction base="dms:Note"/>
      </xsd:simpleType>
    </xsd:element>
    <xsd:element name="Document_x0020__x0023_" ma:index="11" nillable="true" ma:displayName="Document #" ma:description="Enter the assigned Document #, normally assigned by the Corporate Audit Department." ma:internalName="Document_x0020__x0023_">
      <xsd:simpleType>
        <xsd:restriction base="dms:Text">
          <xsd:maxLength value="100"/>
        </xsd:restriction>
      </xsd:simpleType>
    </xsd:element>
    <xsd:element name="Archive" ma:index="12" nillable="true" ma:displayName="Archive" ma:description="Select to archive this document. Archive a document when it is no longer in use." ma:internalName="Archive">
      <xsd:simpleType>
        <xsd:restriction base="dms:Boolean"/>
      </xsd:simpleType>
    </xsd:element>
    <xsd:element name="More_x0020_Details" ma:index="13" nillable="true" ma:displayName="More Details" ma:internalName="More_x0020_Details">
      <xsd:simpleType>
        <xsd:restriction base="dms:Note"/>
      </xsd:simpleType>
    </xsd:element>
    <xsd:element name="LinkTitle" ma:index="14" nillable="true" ma:displayName="LinkTitle" ma:internalName="LinkTitle">
      <xsd:simpleType>
        <xsd:restriction base="dms:Text">
          <xsd:maxLength value="255"/>
        </xsd:restriction>
      </xsd:simpleType>
    </xsd:element>
    <xsd:element name="LinkURL" ma:index="15" nillable="true" ma:displayName="LinkURL" ma:description="Enter url for link. NOTE: do not include http://, this will be added automatically." ma:internalName="LinkURL">
      <xsd:simpleType>
        <xsd:restriction base="dms:Text">
          <xsd:maxLength value="255"/>
        </xsd:restriction>
      </xsd:simpleType>
    </xsd:element>
    <xsd:element name="ViewPosition" ma:index="16" nillable="true" ma:displayName="View Position" ma:description="The position number that this item will be displayed in views that sort by position." ma:internalName="ViewPosition">
      <xsd:simpleType>
        <xsd:restriction base="dms:Number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D8761BD4-0C85-44B9-8858-C4864983E1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E0AAB1-4B47-47FC-8317-E1407B5E433D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702ae1d9-aa80-463d-95ed-73eca8694971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20C71C1-FEBD-4AEF-8F5A-4CA05DA069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2ae1d9-aa80-463d-95ed-73eca8694971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14436</TotalTime>
  <Words>889</Words>
  <Application>Microsoft Office PowerPoint</Application>
  <PresentationFormat>On-screen Show (4:3)</PresentationFormat>
  <Paragraphs>185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ＭＳ Ｐゴシック</vt:lpstr>
      <vt:lpstr>Arial</vt:lpstr>
      <vt:lpstr>Arial Black</vt:lpstr>
      <vt:lpstr>Calibri</vt:lpstr>
      <vt:lpstr>1_Office Theme</vt:lpstr>
      <vt:lpstr>Equipment event logs downloads </vt:lpstr>
      <vt:lpstr>PowerPoint Presentation</vt:lpstr>
      <vt:lpstr>Delta (orion and PSC3 controllers)</vt:lpstr>
      <vt:lpstr>.</vt:lpstr>
      <vt:lpstr>Psc3 controller;</vt:lpstr>
      <vt:lpstr>.</vt:lpstr>
      <vt:lpstr>.</vt:lpstr>
      <vt:lpstr>ELTEK;</vt:lpstr>
      <vt:lpstr>.</vt:lpstr>
      <vt:lpstr>.</vt:lpstr>
      <vt:lpstr>.</vt:lpstr>
      <vt:lpstr>.</vt:lpstr>
      <vt:lpstr>Deepsea controller;</vt:lpstr>
      <vt:lpstr>.</vt:lpstr>
      <vt:lpstr>.</vt:lpstr>
      <vt:lpstr>.</vt:lpstr>
      <vt:lpstr>TP48200A</vt:lpstr>
      <vt:lpstr>.</vt:lpstr>
      <vt:lpstr>Querying performance data;</vt:lpstr>
      <vt:lpstr>Operation records/logs.</vt:lpstr>
      <vt:lpstr>Battery test records;</vt:lpstr>
      <vt:lpstr>Exporting logs</vt:lpstr>
      <vt:lpstr>Thank you.</vt:lpstr>
    </vt:vector>
  </TitlesOfParts>
  <Company>American Tower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ATC Uganda PowerPoint Template and Tutorial</dc:title>
  <dc:subject>quick facts, financials, stats and overview about American Tower</dc:subject>
  <dc:creator>Maeghan Oberoi</dc:creator>
  <cp:keywords>financials, about AMerican Tower, timeline, inernational expansion, core solutions</cp:keywords>
  <cp:lastModifiedBy>David Bbosa</cp:lastModifiedBy>
  <cp:revision>1393</cp:revision>
  <cp:lastPrinted>2013-03-07T16:17:40Z</cp:lastPrinted>
  <dcterms:created xsi:type="dcterms:W3CDTF">2012-11-12T19:48:38Z</dcterms:created>
  <dcterms:modified xsi:type="dcterms:W3CDTF">2017-10-30T05:06:58Z</dcterms:modified>
  <cp:category>quarterly update and overview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0x010100A477F244EB1A6C45837CDF3B581A07A0</vt:lpwstr>
  </property>
  <property fmtid="{D5CDD505-2E9C-101B-9397-08002B2CF9AE}" pid="3" name="Order">
    <vt:r8>9800</vt:r8>
  </property>
</Properties>
</file>